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09" r:id="rId3"/>
    <p:sldId id="310" r:id="rId4"/>
    <p:sldId id="311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0" r:id="rId24"/>
    <p:sldId id="331" r:id="rId25"/>
    <p:sldId id="332" r:id="rId26"/>
    <p:sldId id="333" r:id="rId27"/>
    <p:sldId id="334" r:id="rId28"/>
    <p:sldId id="335" r:id="rId29"/>
    <p:sldId id="336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07" r:id="rId45"/>
    <p:sldId id="308" r:id="rId46"/>
    <p:sldId id="337" r:id="rId47"/>
    <p:sldId id="338" r:id="rId48"/>
    <p:sldId id="339" r:id="rId49"/>
    <p:sldId id="340" r:id="rId50"/>
    <p:sldId id="341" r:id="rId51"/>
    <p:sldId id="342" r:id="rId52"/>
    <p:sldId id="343" r:id="rId53"/>
    <p:sldId id="344" r:id="rId54"/>
    <p:sldId id="345" r:id="rId55"/>
    <p:sldId id="346" r:id="rId56"/>
    <p:sldId id="347" r:id="rId57"/>
    <p:sldId id="348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-58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5019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C726F70F-2A8B-4F38-BB6F-F3ABD5FA7CB6}" type="datetimeFigureOut">
              <a:rPr lang="en-IN" smtClean="0"/>
              <a:pPr/>
              <a:t>09-12-2024</a:t>
            </a:fld>
            <a:endParaRPr lang="en-IN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CA39F046-B4CB-4020-BE9F-2E3D156E3DF6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A184A7-A29A-756D-E1DE-76D51EAB83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Overview of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SDLC Lifecycle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0AE596F-83C8-860A-1AD0-0BDD25C741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4800" dirty="0" smtClean="0">
                <a:latin typeface="Times New Roman" pitchFamily="18" charset="0"/>
                <a:cs typeface="Times New Roman" pitchFamily="18" charset="0"/>
              </a:rPr>
              <a:t>Day </a:t>
            </a:r>
            <a:r>
              <a:rPr lang="en-IN" sz="4800" dirty="0" smtClean="0">
                <a:latin typeface="Times New Roman" pitchFamily="18" charset="0"/>
                <a:cs typeface="Times New Roman" pitchFamily="18" charset="0"/>
              </a:rPr>
              <a:t>2</a:t>
            </a:r>
            <a:endParaRPr lang="en-IN" sz="4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37164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SRE Phases: Security Requirement Elicitation</a:t>
            </a:r>
            <a:endParaRPr lang="en-US" sz="3200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35100" y="1590675"/>
            <a:ext cx="9321800" cy="3676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SRE Phases: Security Requirement Analysis</a:t>
            </a:r>
            <a:endParaRPr lang="en-US" sz="32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04951" y="1585914"/>
            <a:ext cx="9182100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SRE Phases: Security Requirement Specification</a:t>
            </a:r>
            <a:endParaRPr lang="en-US" sz="3200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85900" y="1633539"/>
            <a:ext cx="9220200" cy="359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SRE Phases: Security Requirement Management</a:t>
            </a:r>
            <a:endParaRPr lang="en-US" sz="3200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1557339"/>
            <a:ext cx="9144000" cy="3743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Common Mistakes made in each phase of SRE</a:t>
            </a:r>
            <a:endParaRPr lang="en-US" sz="3200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9851" y="1595439"/>
            <a:ext cx="9512300" cy="366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dirty="0" smtClean="0"/>
              <a:t>Different Security Requirement Engineering Approaches/Models</a:t>
            </a:r>
            <a:endParaRPr lang="en-US" sz="3200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54151" y="1533525"/>
            <a:ext cx="9283700" cy="3790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Abuse Cases</a:t>
            </a:r>
            <a:endParaRPr lang="en-US" sz="3200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16051" y="1562100"/>
            <a:ext cx="93599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Threatens Relationship</a:t>
            </a:r>
            <a:endParaRPr lang="en-US" sz="3200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44651" y="1571625"/>
            <a:ext cx="8902700" cy="3714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About Case Modelling Steps</a:t>
            </a:r>
            <a:endParaRPr lang="en-US" sz="3200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82751" y="1566864"/>
            <a:ext cx="882650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Abuse Cases: Advantages and Disadvantages</a:t>
            </a:r>
            <a:endParaRPr lang="en-US" sz="3200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46251" y="1633539"/>
            <a:ext cx="8699500" cy="359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Security Requirements</a:t>
            </a:r>
            <a:endParaRPr lang="en-US" sz="32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7051" y="1652589"/>
            <a:ext cx="8597900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Abuse Case Template</a:t>
            </a:r>
            <a:endParaRPr lang="en-US" sz="3200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57351" y="1528764"/>
            <a:ext cx="8877300" cy="380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Security Use Cases</a:t>
            </a:r>
            <a:endParaRPr lang="en-US" sz="3200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11300" y="1557339"/>
            <a:ext cx="9169400" cy="3743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Security Use Cases are Abuse Case Driven</a:t>
            </a:r>
            <a:endParaRPr lang="en-US" sz="3200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57351" y="1581150"/>
            <a:ext cx="8877300" cy="369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Modelling Steps for Security Use Cases</a:t>
            </a:r>
            <a:endParaRPr lang="en-US" sz="3200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74800" y="1662114"/>
            <a:ext cx="9042400" cy="3533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Mitigates Relationship</a:t>
            </a:r>
            <a:endParaRPr lang="en-US" sz="3200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0051" y="1547814"/>
            <a:ext cx="8851900" cy="3762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Abuse Use Cases Vs Security Use Cases</a:t>
            </a:r>
            <a:endParaRPr lang="en-US" sz="3200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27200" y="1547814"/>
            <a:ext cx="8737600" cy="3762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Security Use Case: Advantages and Disadvantages</a:t>
            </a:r>
            <a:endParaRPr lang="en-US" sz="3200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25600" y="1585914"/>
            <a:ext cx="8940800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Security Use Case Template</a:t>
            </a:r>
            <a:endParaRPr lang="en-US" sz="3200" dirty="0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73200" y="1528764"/>
            <a:ext cx="9245600" cy="380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Security Use Case Guidelines</a:t>
            </a:r>
            <a:endParaRPr lang="en-US" sz="3200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25600" y="1557339"/>
            <a:ext cx="8940800" cy="3743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Example 1: Use Case for Online Bidding System</a:t>
            </a:r>
            <a:endParaRPr lang="en-US" sz="3200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54200" y="1576389"/>
            <a:ext cx="8483600" cy="3705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Gathering Security Requirements</a:t>
            </a:r>
            <a:endParaRPr lang="en-US" sz="32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2900" y="1614489"/>
            <a:ext cx="8966200" cy="3629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Application Security Frame</a:t>
            </a:r>
            <a:endParaRPr lang="en-US" sz="3200" dirty="0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01800" y="1543050"/>
            <a:ext cx="8788400" cy="37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1585914"/>
            <a:ext cx="8839200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3W’s in Application Security</a:t>
            </a:r>
            <a:endParaRPr lang="en-US" sz="3200" dirty="0"/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1585914"/>
            <a:ext cx="8991600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endParaRPr lang="en-US" sz="3200" dirty="0"/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25600" y="1604964"/>
            <a:ext cx="8940800" cy="364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dirty="0" smtClean="0"/>
              <a:t>Solution: Integrating Security in Software Development Lifecycle (SDLC)</a:t>
            </a:r>
            <a:endParaRPr lang="en-US" sz="3200" dirty="0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82751" y="1581150"/>
            <a:ext cx="8826500" cy="369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Functional Vs Security Activities in SDLC</a:t>
            </a:r>
            <a:endParaRPr lang="en-US" sz="3200" dirty="0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0051" y="1533525"/>
            <a:ext cx="8851900" cy="3790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Advantages of Integrating Security in SDLC</a:t>
            </a:r>
            <a:endParaRPr lang="en-US" sz="3200" dirty="0"/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33551" y="1576389"/>
            <a:ext cx="8724900" cy="3705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03400" y="1666875"/>
            <a:ext cx="8585200" cy="352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The Open Web Application Security Project (OWASP)</a:t>
            </a:r>
            <a:endParaRPr lang="en-US" sz="3200" dirty="0"/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60500" y="1609725"/>
            <a:ext cx="9271000" cy="363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OWASP Top Ten Security Attacks-2017</a:t>
            </a:r>
            <a:endParaRPr lang="en-US" sz="3200" dirty="0"/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6551" y="1600200"/>
            <a:ext cx="897890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dirty="0" smtClean="0"/>
              <a:t>Why we need approach for security requirements gathering</a:t>
            </a:r>
            <a:endParaRPr lang="en-US" sz="32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08151" y="1562100"/>
            <a:ext cx="87757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The Web Application Security Consortium (WASC)</a:t>
            </a:r>
            <a:endParaRPr lang="en-US" sz="3200" dirty="0"/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85900" y="1614489"/>
            <a:ext cx="9220200" cy="3629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WASC Threat Classification</a:t>
            </a:r>
            <a:endParaRPr lang="en-US" sz="3200" dirty="0"/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20851" y="1566864"/>
            <a:ext cx="875030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dirty="0" smtClean="0"/>
              <a:t>Software Security Framework : Software Assurance Maturity Model (SAMM)</a:t>
            </a:r>
            <a:endParaRPr lang="en-US" sz="3200" dirty="0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9700" y="1595439"/>
            <a:ext cx="9372600" cy="366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dirty="0" smtClean="0"/>
              <a:t>Software Security Framework : Software Assurance Maturity Model (SAMM) (Cont.,)</a:t>
            </a:r>
            <a:endParaRPr lang="en-US" sz="3200" dirty="0"/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89100" y="1562100"/>
            <a:ext cx="88138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dirty="0" smtClean="0"/>
              <a:t>Software Security Framework : Building Security in Maturity Model (BSIMM)</a:t>
            </a:r>
            <a:endParaRPr lang="en-US" sz="3200" dirty="0"/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8951" y="1590675"/>
            <a:ext cx="8674100" cy="3676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BSIMM Vs </a:t>
            </a:r>
            <a:r>
              <a:rPr lang="en-IN" sz="3200" dirty="0" err="1" smtClean="0"/>
              <a:t>OpenSAMM</a:t>
            </a:r>
            <a:endParaRPr lang="en-US" sz="3200" dirty="0"/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93851" y="1643064"/>
            <a:ext cx="9004300" cy="3571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Security Quality Requirements Engineering (SQUARE)</a:t>
            </a:r>
            <a:endParaRPr lang="en-US" sz="3200" dirty="0"/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74800" y="1590675"/>
            <a:ext cx="9042400" cy="3676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SQUARE Effectiveness</a:t>
            </a:r>
            <a:endParaRPr lang="en-US" sz="3200" dirty="0"/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7051" y="1552575"/>
            <a:ext cx="8597900" cy="3752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SQUARE Effectiveness (Cont.,)</a:t>
            </a:r>
            <a:endParaRPr lang="en-US" sz="3200" dirty="0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79600" y="1528764"/>
            <a:ext cx="8432800" cy="380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SQUARE Process</a:t>
            </a:r>
            <a:endParaRPr lang="en-US" sz="3200" dirty="0"/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62100" y="1552575"/>
            <a:ext cx="9067800" cy="3752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dirty="0" smtClean="0"/>
              <a:t>Key benefits of addressing security at requirement phase</a:t>
            </a:r>
            <a:endParaRPr lang="en-US" sz="32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82751" y="1619250"/>
            <a:ext cx="8826500" cy="361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SQUARE Process (Cont.,)</a:t>
            </a:r>
            <a:endParaRPr lang="en-US" sz="3200" dirty="0"/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7500" y="1562100"/>
            <a:ext cx="90170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SQUARE: Advantages and Disadvantages</a:t>
            </a:r>
            <a:endParaRPr lang="en-US" sz="3200" dirty="0"/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65300" y="1566864"/>
            <a:ext cx="866140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33551" y="1566864"/>
            <a:ext cx="872490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42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33551" y="1566864"/>
            <a:ext cx="872490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dirty="0" smtClean="0"/>
              <a:t>Operationally Critical Threat, Asset, and Vulnerability Evaluation (OCTAVE)</a:t>
            </a:r>
            <a:endParaRPr lang="en-US" sz="3200" dirty="0"/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90651" y="1557339"/>
            <a:ext cx="9410700" cy="3743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OCTAVE Effectiveness</a:t>
            </a:r>
            <a:endParaRPr lang="en-US" sz="3200" dirty="0"/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8800" y="1552575"/>
            <a:ext cx="8534400" cy="3752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OCTAVE Effectiveness (Cont.,)</a:t>
            </a:r>
            <a:endParaRPr lang="en-US" sz="3200" dirty="0"/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78000" y="1566864"/>
            <a:ext cx="863600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OCTAVE Steps</a:t>
            </a:r>
            <a:endParaRPr lang="en-US" sz="3200" dirty="0"/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14500" y="1571625"/>
            <a:ext cx="8763000" cy="3714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OCTAVE: Advantages and Disadvantages</a:t>
            </a:r>
            <a:endParaRPr lang="en-US" sz="3200" dirty="0"/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1585914"/>
            <a:ext cx="8839200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dirty="0" smtClean="0"/>
              <a:t>Stakeholders involvement in security requirements gathering</a:t>
            </a:r>
            <a:endParaRPr lang="en-US" sz="32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71651" y="1566864"/>
            <a:ext cx="864870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Characteristics of good security requirement: SMART</a:t>
            </a:r>
            <a:endParaRPr lang="en-US" sz="32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8900" y="1595439"/>
            <a:ext cx="9474200" cy="366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Types of Security Requirements</a:t>
            </a:r>
            <a:endParaRPr lang="en-US" sz="32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20851" y="1624014"/>
            <a:ext cx="8750300" cy="360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04664"/>
            <a:ext cx="10972800" cy="648072"/>
          </a:xfrm>
        </p:spPr>
        <p:txBody>
          <a:bodyPr>
            <a:normAutofit/>
          </a:bodyPr>
          <a:lstStyle/>
          <a:p>
            <a:pPr algn="l"/>
            <a:r>
              <a:rPr lang="en-IN" sz="3200" dirty="0" smtClean="0"/>
              <a:t>Security Requirement Engineering (SRE)</a:t>
            </a:r>
            <a:endParaRPr lang="en-US" sz="32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3700" y="1609725"/>
            <a:ext cx="8864600" cy="363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114</TotalTime>
  <Words>300</Words>
  <Application>Microsoft Office PowerPoint</Application>
  <PresentationFormat>Custom</PresentationFormat>
  <Paragraphs>54</Paragraphs>
  <Slides>57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Concourse</vt:lpstr>
      <vt:lpstr>Overview of SDLC Lifecycle</vt:lpstr>
      <vt:lpstr>Security Requirements</vt:lpstr>
      <vt:lpstr>Gathering Security Requirements</vt:lpstr>
      <vt:lpstr>Why we need approach for security requirements gathering</vt:lpstr>
      <vt:lpstr>Key benefits of addressing security at requirement phase</vt:lpstr>
      <vt:lpstr>Stakeholders involvement in security requirements gathering</vt:lpstr>
      <vt:lpstr>Characteristics of good security requirement: SMART</vt:lpstr>
      <vt:lpstr>Types of Security Requirements</vt:lpstr>
      <vt:lpstr>Security Requirement Engineering (SRE)</vt:lpstr>
      <vt:lpstr>SRE Phases: Security Requirement Elicitation</vt:lpstr>
      <vt:lpstr>SRE Phases: Security Requirement Analysis</vt:lpstr>
      <vt:lpstr>SRE Phases: Security Requirement Specification</vt:lpstr>
      <vt:lpstr>SRE Phases: Security Requirement Management</vt:lpstr>
      <vt:lpstr>Common Mistakes made in each phase of SRE</vt:lpstr>
      <vt:lpstr>Different Security Requirement Engineering Approaches/Models</vt:lpstr>
      <vt:lpstr>Abuse Cases</vt:lpstr>
      <vt:lpstr>Threatens Relationship</vt:lpstr>
      <vt:lpstr>About Case Modelling Steps</vt:lpstr>
      <vt:lpstr>Abuse Cases: Advantages and Disadvantages</vt:lpstr>
      <vt:lpstr>Abuse Case Template</vt:lpstr>
      <vt:lpstr>Security Use Cases</vt:lpstr>
      <vt:lpstr>Security Use Cases are Abuse Case Driven</vt:lpstr>
      <vt:lpstr>Modelling Steps for Security Use Cases</vt:lpstr>
      <vt:lpstr>Mitigates Relationship</vt:lpstr>
      <vt:lpstr>Abuse Use Cases Vs Security Use Cases</vt:lpstr>
      <vt:lpstr>Security Use Case: Advantages and Disadvantages</vt:lpstr>
      <vt:lpstr>Security Use Case Template</vt:lpstr>
      <vt:lpstr>Security Use Case Guidelines</vt:lpstr>
      <vt:lpstr>Example 1: Use Case for Online Bidding System</vt:lpstr>
      <vt:lpstr>Application Security Frame</vt:lpstr>
      <vt:lpstr>Slide 31</vt:lpstr>
      <vt:lpstr>3W’s in Application Security</vt:lpstr>
      <vt:lpstr>Slide 33</vt:lpstr>
      <vt:lpstr>Solution: Integrating Security in Software Development Lifecycle (SDLC)</vt:lpstr>
      <vt:lpstr>Functional Vs Security Activities in SDLC</vt:lpstr>
      <vt:lpstr>Advantages of Integrating Security in SDLC</vt:lpstr>
      <vt:lpstr>Slide 37</vt:lpstr>
      <vt:lpstr>The Open Web Application Security Project (OWASP)</vt:lpstr>
      <vt:lpstr>OWASP Top Ten Security Attacks-2017</vt:lpstr>
      <vt:lpstr>The Web Application Security Consortium (WASC)</vt:lpstr>
      <vt:lpstr>WASC Threat Classification</vt:lpstr>
      <vt:lpstr>Software Security Framework : Software Assurance Maturity Model (SAMM)</vt:lpstr>
      <vt:lpstr>Software Security Framework : Software Assurance Maturity Model (SAMM) (Cont.,)</vt:lpstr>
      <vt:lpstr>Software Security Framework : Building Security in Maturity Model (BSIMM)</vt:lpstr>
      <vt:lpstr>BSIMM Vs OpenSAMM</vt:lpstr>
      <vt:lpstr>Security Quality Requirements Engineering (SQUARE)</vt:lpstr>
      <vt:lpstr>SQUARE Effectiveness</vt:lpstr>
      <vt:lpstr>SQUARE Effectiveness (Cont.,)</vt:lpstr>
      <vt:lpstr>SQUARE Process</vt:lpstr>
      <vt:lpstr>SQUARE Process (Cont.,)</vt:lpstr>
      <vt:lpstr>SQUARE: Advantages and Disadvantages</vt:lpstr>
      <vt:lpstr>Slide 52</vt:lpstr>
      <vt:lpstr>Operationally Critical Threat, Asset, and Vulnerability Evaluation (OCTAVE)</vt:lpstr>
      <vt:lpstr>OCTAVE Effectiveness</vt:lpstr>
      <vt:lpstr>OCTAVE Effectiveness (Cont.,)</vt:lpstr>
      <vt:lpstr>OCTAVE Steps</vt:lpstr>
      <vt:lpstr>OCTAVE: Advantages and Disadvantages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R.Santhya (EC-COUNCIL TRAINER-Cyber Security)</dc:creator>
  <cp:lastModifiedBy>HI</cp:lastModifiedBy>
  <cp:revision>16</cp:revision>
  <dcterms:created xsi:type="dcterms:W3CDTF">2024-12-05T11:54:05Z</dcterms:created>
  <dcterms:modified xsi:type="dcterms:W3CDTF">2024-12-09T02:06:45Z</dcterms:modified>
</cp:coreProperties>
</file>

<file path=docProps/thumbnail.jpeg>
</file>